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3" r:id="rId2"/>
    <p:sldId id="274" r:id="rId3"/>
    <p:sldId id="300" r:id="rId4"/>
    <p:sldId id="301" r:id="rId5"/>
    <p:sldId id="302" r:id="rId6"/>
    <p:sldId id="276" r:id="rId7"/>
    <p:sldId id="277" r:id="rId8"/>
    <p:sldId id="278" r:id="rId9"/>
    <p:sldId id="279" r:id="rId10"/>
    <p:sldId id="280" r:id="rId11"/>
    <p:sldId id="282" r:id="rId12"/>
    <p:sldId id="283" r:id="rId13"/>
    <p:sldId id="295" r:id="rId14"/>
    <p:sldId id="296" r:id="rId15"/>
    <p:sldId id="297" r:id="rId16"/>
    <p:sldId id="298" r:id="rId17"/>
    <p:sldId id="299" r:id="rId18"/>
    <p:sldId id="259" r:id="rId19"/>
    <p:sldId id="261" r:id="rId20"/>
    <p:sldId id="263" r:id="rId21"/>
    <p:sldId id="270" r:id="rId22"/>
    <p:sldId id="264" r:id="rId23"/>
    <p:sldId id="265" r:id="rId24"/>
    <p:sldId id="271" r:id="rId25"/>
    <p:sldId id="268" r:id="rId26"/>
    <p:sldId id="269" r:id="rId27"/>
    <p:sldId id="287" r:id="rId28"/>
    <p:sldId id="288" r:id="rId29"/>
    <p:sldId id="303" r:id="rId30"/>
  </p:sldIdLst>
  <p:sldSz cx="9144000" cy="5143500" type="screen16x9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381000" indent="76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763588" indent="15081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146175" indent="22542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528763" indent="300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77787A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1" autoAdjust="0"/>
    <p:restoredTop sz="94660"/>
  </p:normalViewPr>
  <p:slideViewPr>
    <p:cSldViewPr>
      <p:cViewPr varScale="1">
        <p:scale>
          <a:sx n="160" d="100"/>
          <a:sy n="160" d="100"/>
        </p:scale>
        <p:origin x="-252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18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208F1AF-2097-4680-BA67-1D9B854F68F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981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1pPr>
    <a:lvl2pPr marL="3810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7635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11461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152876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1911553" algn="l" defTabSz="7646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93863" algn="l" defTabSz="7646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76174" algn="l" defTabSz="7646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58485" algn="l" defTabSz="7646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63638"/>
            <a:ext cx="9144000" cy="256907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38400" y="2952000"/>
            <a:ext cx="6480000" cy="684000"/>
          </a:xfrm>
        </p:spPr>
        <p:txBody>
          <a:bodyPr lIns="0" tIns="0" rIns="0" bIns="0" anchor="ctr" anchorCtr="0">
            <a:noAutofit/>
          </a:bodyPr>
          <a:lstStyle>
            <a:lvl1pPr algn="l">
              <a:defRPr b="1"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38400" y="3636000"/>
            <a:ext cx="6480000" cy="288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>
                <a:solidFill>
                  <a:srgbClr val="77787A"/>
                </a:solidFill>
              </a:defRPr>
            </a:lvl1pPr>
            <a:lvl2pPr marL="382310" indent="0" algn="ctr">
              <a:buNone/>
              <a:defRPr/>
            </a:lvl2pPr>
            <a:lvl3pPr marL="764622" indent="0" algn="ctr">
              <a:buNone/>
              <a:defRPr/>
            </a:lvl3pPr>
            <a:lvl4pPr marL="1146932" indent="0" algn="ctr">
              <a:buNone/>
              <a:defRPr/>
            </a:lvl4pPr>
            <a:lvl5pPr marL="1529242" indent="0" algn="ctr">
              <a:buNone/>
              <a:defRPr/>
            </a:lvl5pPr>
            <a:lvl6pPr marL="1911553" indent="0" algn="ctr">
              <a:buNone/>
              <a:defRPr/>
            </a:lvl6pPr>
            <a:lvl7pPr marL="2293863" indent="0" algn="ctr">
              <a:buNone/>
              <a:defRPr/>
            </a:lvl7pPr>
            <a:lvl8pPr marL="2676174" indent="0" algn="ctr">
              <a:buNone/>
              <a:defRPr/>
            </a:lvl8pPr>
            <a:lvl9pPr marL="3058485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2FD0A-D0CD-4FC7-B3E9-0392B4D2A4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5661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5B64F-F2F2-4334-9BD3-7EAC019FE6A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00" y="0"/>
            <a:ext cx="451109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356000" y="220663"/>
            <a:ext cx="4619625" cy="262855"/>
          </a:xfrm>
        </p:spPr>
        <p:txBody>
          <a:bodyPr lIns="0" tIns="0" rIns="0" bIns="0" anchor="t" anchorCtr="0"/>
          <a:lstStyle>
            <a:lvl1pPr algn="r">
              <a:defRPr sz="1600">
                <a:solidFill>
                  <a:srgbClr val="77787A"/>
                </a:solidFill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360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47090" y="220581"/>
            <a:ext cx="1999790" cy="4781520"/>
          </a:xfrm>
        </p:spPr>
        <p:txBody>
          <a:bodyPr vert="eaVert"/>
          <a:lstStyle>
            <a:lvl1pPr>
              <a:defRPr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43306" y="220581"/>
            <a:ext cx="5862519" cy="478152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757FF-786D-4134-94E7-B317507902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00" y="0"/>
            <a:ext cx="451109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4074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38400" y="2951999"/>
            <a:ext cx="6480000" cy="1080000"/>
          </a:xfrm>
          <a:ln>
            <a:noFill/>
          </a:ln>
        </p:spPr>
        <p:txBody>
          <a:bodyPr wrap="none" lIns="0" tIns="72000" rIns="0" bIns="0" anchor="t"/>
          <a:lstStyle>
            <a:lvl1pPr algn="l">
              <a:defRPr sz="2200" b="1" cap="none" baseline="0"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138400" y="2592000"/>
            <a:ext cx="6480000" cy="360000"/>
          </a:xfrm>
        </p:spPr>
        <p:txBody>
          <a:bodyPr lIns="0" tIns="0" rIns="0" bIns="0" anchor="b"/>
          <a:lstStyle>
            <a:lvl1pPr marL="0" indent="0">
              <a:buNone/>
              <a:defRPr sz="1600">
                <a:solidFill>
                  <a:srgbClr val="77787A"/>
                </a:solidFill>
              </a:defRPr>
            </a:lvl1pPr>
            <a:lvl2pPr marL="382310" indent="0">
              <a:buNone/>
              <a:defRPr sz="1500"/>
            </a:lvl2pPr>
            <a:lvl3pPr marL="764622" indent="0">
              <a:buNone/>
              <a:defRPr sz="1300"/>
            </a:lvl3pPr>
            <a:lvl4pPr marL="1146932" indent="0">
              <a:buNone/>
              <a:defRPr sz="1200"/>
            </a:lvl4pPr>
            <a:lvl5pPr marL="1529242" indent="0">
              <a:buNone/>
              <a:defRPr sz="1200"/>
            </a:lvl5pPr>
            <a:lvl6pPr marL="1911553" indent="0">
              <a:buNone/>
              <a:defRPr sz="1200"/>
            </a:lvl6pPr>
            <a:lvl7pPr marL="2293863" indent="0">
              <a:buNone/>
              <a:defRPr sz="1200"/>
            </a:lvl7pPr>
            <a:lvl8pPr marL="2676174" indent="0">
              <a:buNone/>
              <a:defRPr sz="1200"/>
            </a:lvl8pPr>
            <a:lvl9pPr marL="3058485" indent="0">
              <a:buNone/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71490-A6B2-4B01-B8A5-8DB927D2332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00" y="0"/>
            <a:ext cx="451109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059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56000" y="220663"/>
            <a:ext cx="4619625" cy="262855"/>
          </a:xfrm>
        </p:spPr>
        <p:txBody>
          <a:bodyPr lIns="0" tIns="0" rIns="0" bIns="0" anchor="t" anchorCtr="0"/>
          <a:lstStyle>
            <a:lvl1pPr algn="r">
              <a:defRPr sz="1600">
                <a:solidFill>
                  <a:srgbClr val="77787A"/>
                </a:solidFill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85361-11BA-4758-BD85-C30D6581D84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00" y="0"/>
            <a:ext cx="451109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521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43305" y="627808"/>
            <a:ext cx="3889216" cy="4374293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73787" y="627808"/>
            <a:ext cx="3890688" cy="4374293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EC740-C50C-4B2B-B91F-C93D8CB25D7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00" y="0"/>
            <a:ext cx="451109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56000" y="220663"/>
            <a:ext cx="4619625" cy="262855"/>
          </a:xfrm>
        </p:spPr>
        <p:txBody>
          <a:bodyPr lIns="0" tIns="0" rIns="0" bIns="0" anchor="t" anchorCtr="0"/>
          <a:lstStyle>
            <a:lvl1pPr algn="r">
              <a:defRPr sz="1600">
                <a:solidFill>
                  <a:srgbClr val="77787A"/>
                </a:solidFill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0448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7231" y="771550"/>
            <a:ext cx="7689129" cy="291764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516" y="1151547"/>
            <a:ext cx="3774438" cy="47962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310" indent="0">
              <a:buNone/>
              <a:defRPr sz="1700" b="1"/>
            </a:lvl2pPr>
            <a:lvl3pPr marL="764622" indent="0">
              <a:buNone/>
              <a:defRPr sz="1500" b="1"/>
            </a:lvl3pPr>
            <a:lvl4pPr marL="1146932" indent="0">
              <a:buNone/>
              <a:defRPr sz="1300" b="1"/>
            </a:lvl4pPr>
            <a:lvl5pPr marL="1529242" indent="0">
              <a:buNone/>
              <a:defRPr sz="1300" b="1"/>
            </a:lvl5pPr>
            <a:lvl6pPr marL="1911553" indent="0">
              <a:buNone/>
              <a:defRPr sz="1300" b="1"/>
            </a:lvl6pPr>
            <a:lvl7pPr marL="2293863" indent="0">
              <a:buNone/>
              <a:defRPr sz="1300" b="1"/>
            </a:lvl7pPr>
            <a:lvl8pPr marL="2676174" indent="0">
              <a:buNone/>
              <a:defRPr sz="1300" b="1"/>
            </a:lvl8pPr>
            <a:lvl9pPr marL="3058485" indent="0">
              <a:buNone/>
              <a:defRPr sz="1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22516" y="1631170"/>
            <a:ext cx="3774438" cy="296370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910548" y="1151547"/>
            <a:ext cx="3775813" cy="47962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310" indent="0">
              <a:buNone/>
              <a:defRPr sz="1700" b="1"/>
            </a:lvl2pPr>
            <a:lvl3pPr marL="764622" indent="0">
              <a:buNone/>
              <a:defRPr sz="1500" b="1"/>
            </a:lvl3pPr>
            <a:lvl4pPr marL="1146932" indent="0">
              <a:buNone/>
              <a:defRPr sz="1300" b="1"/>
            </a:lvl4pPr>
            <a:lvl5pPr marL="1529242" indent="0">
              <a:buNone/>
              <a:defRPr sz="1300" b="1"/>
            </a:lvl5pPr>
            <a:lvl6pPr marL="1911553" indent="0">
              <a:buNone/>
              <a:defRPr sz="1300" b="1"/>
            </a:lvl6pPr>
            <a:lvl7pPr marL="2293863" indent="0">
              <a:buNone/>
              <a:defRPr sz="1300" b="1"/>
            </a:lvl7pPr>
            <a:lvl8pPr marL="2676174" indent="0">
              <a:buNone/>
              <a:defRPr sz="1300" b="1"/>
            </a:lvl8pPr>
            <a:lvl9pPr marL="3058485" indent="0">
              <a:buNone/>
              <a:defRPr sz="1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910548" y="1631170"/>
            <a:ext cx="3775813" cy="296370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67194-0D8F-48F5-8067-73AAE95DE45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00" y="0"/>
            <a:ext cx="451109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el 1"/>
          <p:cNvSpPr txBox="1">
            <a:spLocks/>
          </p:cNvSpPr>
          <p:nvPr userDrawn="1"/>
        </p:nvSpPr>
        <p:spPr bwMode="auto">
          <a:xfrm>
            <a:off x="4356000" y="220663"/>
            <a:ext cx="4619625" cy="26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77787A"/>
                </a:solidFill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 Narrow" pitchFamily="34" charset="0"/>
              </a:defRPr>
            </a:lvl5pPr>
            <a:lvl6pPr marL="382310" algn="ctr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 Narrow" pitchFamily="34" charset="0"/>
              </a:defRPr>
            </a:lvl6pPr>
            <a:lvl7pPr marL="764622" algn="ctr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 Narrow" pitchFamily="34" charset="0"/>
              </a:defRPr>
            </a:lvl7pPr>
            <a:lvl8pPr marL="1146932" algn="ctr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 Narrow" pitchFamily="34" charset="0"/>
              </a:defRPr>
            </a:lvl8pPr>
            <a:lvl9pPr marL="1529242" algn="ctr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de-DE" kern="0" smtClean="0"/>
              <a:t>Titelmasterformat durch Klicken bearbeiten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483789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E7BAD-AEA8-493E-AF61-6876B13E7A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00" y="0"/>
            <a:ext cx="451109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356000" y="220663"/>
            <a:ext cx="4619625" cy="262855"/>
          </a:xfrm>
        </p:spPr>
        <p:txBody>
          <a:bodyPr lIns="0" tIns="0" rIns="0" bIns="0" anchor="t" anchorCtr="0"/>
          <a:lstStyle>
            <a:lvl1pPr algn="r">
              <a:defRPr sz="1600">
                <a:solidFill>
                  <a:srgbClr val="77787A"/>
                </a:solidFill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1414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2ABFF-EF4C-4A53-AB20-A634DCFFB34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00" y="0"/>
            <a:ext cx="451109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140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516" y="204745"/>
            <a:ext cx="2742906" cy="872144"/>
          </a:xfrm>
        </p:spPr>
        <p:txBody>
          <a:bodyPr anchor="b"/>
          <a:lstStyle>
            <a:lvl1pPr algn="l">
              <a:defRPr sz="1600" b="1"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785" y="204745"/>
            <a:ext cx="5110575" cy="439013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22516" y="1076890"/>
            <a:ext cx="2742906" cy="3517986"/>
          </a:xfrm>
        </p:spPr>
        <p:txBody>
          <a:bodyPr/>
          <a:lstStyle>
            <a:lvl1pPr marL="0" indent="0">
              <a:buNone/>
              <a:defRPr sz="1200"/>
            </a:lvl1pPr>
            <a:lvl2pPr marL="382310" indent="0">
              <a:buNone/>
              <a:defRPr sz="1000"/>
            </a:lvl2pPr>
            <a:lvl3pPr marL="764622" indent="0">
              <a:buNone/>
              <a:defRPr sz="800"/>
            </a:lvl3pPr>
            <a:lvl4pPr marL="1146932" indent="0">
              <a:buNone/>
              <a:defRPr sz="800"/>
            </a:lvl4pPr>
            <a:lvl5pPr marL="1529242" indent="0">
              <a:buNone/>
              <a:defRPr sz="800"/>
            </a:lvl5pPr>
            <a:lvl6pPr marL="1911553" indent="0">
              <a:buNone/>
              <a:defRPr sz="800"/>
            </a:lvl6pPr>
            <a:lvl7pPr marL="2293863" indent="0">
              <a:buNone/>
              <a:defRPr sz="800"/>
            </a:lvl7pPr>
            <a:lvl8pPr marL="2676174" indent="0">
              <a:buNone/>
              <a:defRPr sz="800"/>
            </a:lvl8pPr>
            <a:lvl9pPr marL="3058485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EC949-F43E-4E3D-8963-A0FAE3CBD57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00" y="0"/>
            <a:ext cx="451109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729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308" y="3600563"/>
            <a:ext cx="5485811" cy="425326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308" y="459261"/>
            <a:ext cx="5485811" cy="3085874"/>
          </a:xfrm>
        </p:spPr>
        <p:txBody>
          <a:bodyPr/>
          <a:lstStyle>
            <a:lvl1pPr marL="0" indent="0">
              <a:buNone/>
              <a:defRPr sz="2700"/>
            </a:lvl1pPr>
            <a:lvl2pPr marL="382310" indent="0">
              <a:buNone/>
              <a:defRPr sz="2300"/>
            </a:lvl2pPr>
            <a:lvl3pPr marL="764622" indent="0">
              <a:buNone/>
              <a:defRPr sz="2000"/>
            </a:lvl3pPr>
            <a:lvl4pPr marL="1146932" indent="0">
              <a:buNone/>
              <a:defRPr sz="1700"/>
            </a:lvl4pPr>
            <a:lvl5pPr marL="1529242" indent="0">
              <a:buNone/>
              <a:defRPr sz="1700"/>
            </a:lvl5pPr>
            <a:lvl6pPr marL="1911553" indent="0">
              <a:buNone/>
              <a:defRPr sz="1700"/>
            </a:lvl6pPr>
            <a:lvl7pPr marL="2293863" indent="0">
              <a:buNone/>
              <a:defRPr sz="1700"/>
            </a:lvl7pPr>
            <a:lvl8pPr marL="2676174" indent="0">
              <a:buNone/>
              <a:defRPr sz="1700"/>
            </a:lvl8pPr>
            <a:lvl9pPr marL="3058485" indent="0">
              <a:buNone/>
              <a:defRPr sz="17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308" y="4025889"/>
            <a:ext cx="5485811" cy="602921"/>
          </a:xfrm>
        </p:spPr>
        <p:txBody>
          <a:bodyPr/>
          <a:lstStyle>
            <a:lvl1pPr marL="0" indent="0">
              <a:buNone/>
              <a:defRPr sz="1200"/>
            </a:lvl1pPr>
            <a:lvl2pPr marL="382310" indent="0">
              <a:buNone/>
              <a:defRPr sz="1000"/>
            </a:lvl2pPr>
            <a:lvl3pPr marL="764622" indent="0">
              <a:buNone/>
              <a:defRPr sz="800"/>
            </a:lvl3pPr>
            <a:lvl4pPr marL="1146932" indent="0">
              <a:buNone/>
              <a:defRPr sz="800"/>
            </a:lvl4pPr>
            <a:lvl5pPr marL="1529242" indent="0">
              <a:buNone/>
              <a:defRPr sz="800"/>
            </a:lvl5pPr>
            <a:lvl6pPr marL="1911553" indent="0">
              <a:buNone/>
              <a:defRPr sz="800"/>
            </a:lvl6pPr>
            <a:lvl7pPr marL="2293863" indent="0">
              <a:buNone/>
              <a:defRPr sz="800"/>
            </a:lvl7pPr>
            <a:lvl8pPr marL="2676174" indent="0">
              <a:buNone/>
              <a:defRPr sz="800"/>
            </a:lvl8pPr>
            <a:lvl9pPr marL="3058485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C7CA2-BA2B-4717-94C9-2ADB32E8C06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00" y="0"/>
            <a:ext cx="451109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334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1203597"/>
            <a:ext cx="7921625" cy="379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462" tIns="38231" rIns="76462" bIns="382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462" tIns="38231" rIns="76462" bIns="38231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27538" y="220663"/>
            <a:ext cx="46196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462" tIns="38231" rIns="76462" bIns="382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</a:t>
            </a: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462" tIns="38231" rIns="76462" bIns="3823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7B2EE94-0465-43A6-BFF1-9A163E012DB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 Narrow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 Narrow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 Narrow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 Narrow" pitchFamily="34" charset="0"/>
        </a:defRPr>
      </a:lvl5pPr>
      <a:lvl6pPr marL="382310"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 Narrow" pitchFamily="34" charset="0"/>
        </a:defRPr>
      </a:lvl6pPr>
      <a:lvl7pPr marL="764622"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 Narrow" pitchFamily="34" charset="0"/>
        </a:defRPr>
      </a:lvl7pPr>
      <a:lvl8pPr marL="1146932"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 Narrow" pitchFamily="34" charset="0"/>
        </a:defRPr>
      </a:lvl8pPr>
      <a:lvl9pPr marL="1529242"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 Narrow" pitchFamily="34" charset="0"/>
        </a:defRPr>
      </a:lvl9pPr>
    </p:titleStyle>
    <p:bodyStyle>
      <a:lvl1pPr marL="285750" indent="-285750" algn="l" rtl="0" eaLnBrk="1" fontAlgn="base" hangingPunct="1">
        <a:spcBef>
          <a:spcPct val="2000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38125" algn="l" rtl="0" eaLnBrk="1" fontAlgn="base" hangingPunct="1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2pPr>
      <a:lvl3pPr marL="955675" indent="-1905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336675" indent="-190500" algn="l" rtl="0" eaLnBrk="1" fontAlgn="base" hangingPunct="1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719263" indent="-190500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102708" indent="-191155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485019" indent="-191155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2867330" indent="-191155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249640" indent="-191155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7646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310" algn="l" defTabSz="7646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4622" algn="l" defTabSz="7646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6932" algn="l" defTabSz="7646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9242" algn="l" defTabSz="7646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1553" algn="l" defTabSz="7646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3863" algn="l" defTabSz="7646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6174" algn="l" defTabSz="7646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8485" algn="l" defTabSz="7646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38400" y="2952000"/>
            <a:ext cx="6480000" cy="1131918"/>
          </a:xfrm>
        </p:spPr>
        <p:txBody>
          <a:bodyPr/>
          <a:lstStyle/>
          <a:p>
            <a:r>
              <a:rPr lang="de-DE" dirty="0" smtClean="0"/>
              <a:t>Umsetzung Biodiversitätsstärkungsgesetz:</a:t>
            </a:r>
            <a:br>
              <a:rPr lang="de-DE" dirty="0" smtClean="0"/>
            </a:br>
            <a:r>
              <a:rPr lang="de-DE" b="0" i="1" dirty="0" smtClean="0"/>
              <a:t>Pflanzschutzmittel-Verbot in Naturschutzgebieten</a:t>
            </a:r>
            <a:br>
              <a:rPr lang="de-DE" b="0" i="1" dirty="0" smtClean="0"/>
            </a:br>
            <a:r>
              <a:rPr lang="de-DE" b="0" i="1" dirty="0" smtClean="0"/>
              <a:t/>
            </a:r>
            <a:br>
              <a:rPr lang="de-DE" b="0" i="1" dirty="0" smtClean="0"/>
            </a:br>
            <a:r>
              <a:rPr lang="de-DE" sz="1100" b="0" i="1" dirty="0" smtClean="0"/>
              <a:t>Informationsveranstaltung der Unteren Landwirtschaftsbehörde und der Unteren Naturschutzbehörde </a:t>
            </a:r>
            <a:endParaRPr lang="de-DE" sz="1100" b="0" i="1" dirty="0"/>
          </a:p>
        </p:txBody>
      </p:sp>
    </p:spTree>
    <p:extLst>
      <p:ext uri="{BB962C8B-B14F-4D97-AF65-F5344CB8AC3E}">
        <p14:creationId xmlns:p14="http://schemas.microsoft.com/office/powerpoint/2010/main" val="324849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06550"/>
            <a:ext cx="4921374" cy="249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979" y="627534"/>
            <a:ext cx="5943043" cy="25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683568" y="-20538"/>
            <a:ext cx="8316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dirty="0" smtClean="0">
                <a:solidFill>
                  <a:srgbClr val="FFC000"/>
                </a:solidFill>
              </a:rPr>
              <a:t>Vom Volksbegehren „Rettet die Bienen“  zum </a:t>
            </a:r>
            <a:r>
              <a:rPr lang="de-DE" dirty="0" err="1" smtClean="0">
                <a:solidFill>
                  <a:srgbClr val="FFC000"/>
                </a:solidFill>
              </a:rPr>
              <a:t>BioDiversitätsStärkungsGesetz</a:t>
            </a:r>
            <a:endParaRPr lang="de-DE" sz="1600" dirty="0">
              <a:solidFill>
                <a:srgbClr val="FFC000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671990" y="2059821"/>
            <a:ext cx="5799956" cy="2272049"/>
            <a:chOff x="1403648" y="1850821"/>
            <a:chExt cx="5799956" cy="227204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1850821"/>
              <a:ext cx="5799956" cy="2271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Abgerundetes Rechteck 7"/>
            <p:cNvSpPr/>
            <p:nvPr/>
          </p:nvSpPr>
          <p:spPr>
            <a:xfrm>
              <a:off x="1403648" y="3862665"/>
              <a:ext cx="5328592" cy="260205"/>
            </a:xfrm>
            <a:prstGeom prst="roundRect">
              <a:avLst/>
            </a:prstGeom>
            <a:solidFill>
              <a:srgbClr val="FF0000">
                <a:alpha val="3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62798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3"/>
          <p:cNvSpPr txBox="1">
            <a:spLocks/>
          </p:cNvSpPr>
          <p:nvPr/>
        </p:nvSpPr>
        <p:spPr>
          <a:xfrm>
            <a:off x="1078360" y="1344886"/>
            <a:ext cx="7921625" cy="265262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3812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tx1"/>
                </a:solidFill>
                <a:latin typeface="+mn-lt"/>
              </a:defRPr>
            </a:lvl2pPr>
            <a:lvl3pPr marL="955675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336675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</a:defRPr>
            </a:lvl4pPr>
            <a:lvl5pPr marL="1719263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5pPr>
            <a:lvl6pPr marL="2102708" indent="-19115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6pPr>
            <a:lvl7pPr marL="2485019" indent="-19115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7pPr>
            <a:lvl8pPr marL="2867330" indent="-19115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8pPr>
            <a:lvl9pPr marL="3249640" indent="-19115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428608" indent="-428608">
              <a:buFont typeface="+mj-lt"/>
              <a:buAutoNum type="arabicPeriod"/>
            </a:pPr>
            <a:r>
              <a:rPr lang="de-DE" sz="1600" kern="0" dirty="0" smtClean="0"/>
              <a:t>Ausbau des Anteils der ökologischen Landwirtschaft auf 30-40% bis 2030</a:t>
            </a:r>
          </a:p>
          <a:p>
            <a:pPr marL="428608" indent="-428608">
              <a:buFont typeface="+mj-lt"/>
              <a:buAutoNum type="arabicPeriod"/>
            </a:pPr>
            <a:r>
              <a:rPr lang="de-DE" sz="1600" kern="0" dirty="0" smtClean="0"/>
              <a:t>Reduktion der Menge chem.-synth. PSM um 40-50% bis 2030</a:t>
            </a:r>
          </a:p>
          <a:p>
            <a:pPr marL="428608" indent="-428608">
              <a:buFont typeface="+mj-lt"/>
              <a:buAutoNum type="arabicPeriod"/>
            </a:pPr>
            <a:r>
              <a:rPr lang="de-DE" sz="1600" kern="0" dirty="0" smtClean="0"/>
              <a:t>Verbot eines Einsatzes von PSM in Naturschutzgebieten</a:t>
            </a:r>
          </a:p>
          <a:p>
            <a:pPr marL="428608" indent="-428608">
              <a:buFont typeface="+mj-lt"/>
              <a:buAutoNum type="arabicPeriod"/>
            </a:pPr>
            <a:r>
              <a:rPr lang="de-DE" sz="1600" kern="0" dirty="0" smtClean="0"/>
              <a:t>Einhaltung zusätzlicher landesspezifischer Vorgaben neben den allg. Grundsätzen zum IP in den übrigen Schutzgebieten</a:t>
            </a:r>
          </a:p>
          <a:p>
            <a:pPr marL="428608" indent="-428608">
              <a:buFont typeface="+mj-lt"/>
              <a:buAutoNum type="arabicPeriod"/>
            </a:pPr>
            <a:r>
              <a:rPr lang="de-DE" sz="1600" kern="0" dirty="0" smtClean="0"/>
              <a:t>Schaffung von </a:t>
            </a:r>
            <a:r>
              <a:rPr lang="de-DE" sz="1600" kern="0" dirty="0" err="1" smtClean="0"/>
              <a:t>Refugialflächen</a:t>
            </a:r>
            <a:r>
              <a:rPr lang="de-DE" sz="1600" kern="0" dirty="0" smtClean="0"/>
              <a:t> auf 10% der </a:t>
            </a:r>
            <a:r>
              <a:rPr lang="de-DE" sz="1600" kern="0" dirty="0" err="1" smtClean="0"/>
              <a:t>lw</a:t>
            </a:r>
            <a:r>
              <a:rPr lang="de-DE" sz="1600" kern="0" dirty="0" smtClean="0"/>
              <a:t>. Flächen</a:t>
            </a:r>
          </a:p>
          <a:p>
            <a:pPr marL="428608" indent="-428608">
              <a:buFont typeface="+mj-lt"/>
              <a:buAutoNum type="arabicPeriod"/>
            </a:pPr>
            <a:r>
              <a:rPr lang="de-DE" sz="1600" kern="0" dirty="0" smtClean="0"/>
              <a:t>Erhaltung von Streuobstflächen</a:t>
            </a:r>
          </a:p>
          <a:p>
            <a:pPr marL="428608" indent="-428608">
              <a:buFont typeface="+mj-lt"/>
              <a:buAutoNum type="arabicPeriod"/>
            </a:pPr>
            <a:r>
              <a:rPr lang="de-DE" sz="1600" kern="0" dirty="0" smtClean="0"/>
              <a:t>Landesweiter Biotopverbund auf 15%der LF bis 2030</a:t>
            </a:r>
          </a:p>
          <a:p>
            <a:pPr marL="428608" indent="-428608">
              <a:buFont typeface="+mj-lt"/>
              <a:buAutoNum type="arabicPeriod"/>
            </a:pPr>
            <a:r>
              <a:rPr lang="de-DE" sz="1600" kern="0" dirty="0" smtClean="0"/>
              <a:t>Ausgleichskataster</a:t>
            </a:r>
          </a:p>
          <a:p>
            <a:pPr marL="428608" indent="-428608">
              <a:buFont typeface="+mj-lt"/>
              <a:buAutoNum type="arabicPeriod"/>
            </a:pPr>
            <a:r>
              <a:rPr lang="de-DE" sz="1600" kern="0" dirty="0" smtClean="0"/>
              <a:t>Verbot von Schottergärten auf Privatgrundstücken</a:t>
            </a:r>
          </a:p>
          <a:p>
            <a:pPr marL="428608" indent="-428608">
              <a:buFont typeface="+mj-lt"/>
              <a:buAutoNum type="arabicPeriod"/>
            </a:pPr>
            <a:r>
              <a:rPr lang="de-DE" sz="1600" kern="0" dirty="0" smtClean="0"/>
              <a:t>Minimierung der Lichtverschmutzung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71600" y="843558"/>
            <a:ext cx="590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Biodiversitätsstärkungsgesetz – wesentliche Inhalte</a:t>
            </a:r>
            <a:endParaRPr lang="de-DE" b="1" dirty="0"/>
          </a:p>
        </p:txBody>
      </p:sp>
      <p:sp>
        <p:nvSpPr>
          <p:cNvPr id="6" name="Abgerundetes Rechteck 5"/>
          <p:cNvSpPr/>
          <p:nvPr/>
        </p:nvSpPr>
        <p:spPr>
          <a:xfrm>
            <a:off x="1115616" y="1779662"/>
            <a:ext cx="5328592" cy="260205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683568" y="-20538"/>
            <a:ext cx="8316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dirty="0" smtClean="0">
                <a:solidFill>
                  <a:srgbClr val="FFC000"/>
                </a:solidFill>
              </a:rPr>
              <a:t>Vom Volksbegehren „Rettet die Bienen“  zum </a:t>
            </a:r>
            <a:r>
              <a:rPr lang="de-DE" dirty="0" err="1" smtClean="0">
                <a:solidFill>
                  <a:srgbClr val="FFC000"/>
                </a:solidFill>
              </a:rPr>
              <a:t>BioDiversitätsStärkungsGesetz</a:t>
            </a:r>
            <a:endParaRPr lang="de-DE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7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078360" y="1344886"/>
            <a:ext cx="7921625" cy="2955056"/>
          </a:xfrm>
        </p:spPr>
        <p:txBody>
          <a:bodyPr>
            <a:normAutofit/>
          </a:bodyPr>
          <a:lstStyle/>
          <a:p>
            <a:pPr marL="428608" indent="-428608">
              <a:buFont typeface="+mj-lt"/>
              <a:buAutoNum type="arabicPeriod"/>
            </a:pPr>
            <a:r>
              <a:rPr lang="de-DE" sz="1600" dirty="0" smtClean="0"/>
              <a:t>Ab 1. Januar 2022 keine Anwendung von Pestiziden (Pflanzenschutzmitteln &amp; </a:t>
            </a:r>
            <a:r>
              <a:rPr lang="de-DE" sz="1600" dirty="0" err="1" smtClean="0"/>
              <a:t>Bioziden</a:t>
            </a:r>
            <a:r>
              <a:rPr lang="de-DE" sz="1600" dirty="0" smtClean="0"/>
              <a:t>) in Naturschutzgebieten, in </a:t>
            </a:r>
            <a:r>
              <a:rPr lang="de-DE" sz="1600" dirty="0"/>
              <a:t>Kern- und Pflegezonen von Biosphärengebieten, gesetzlich geschützten Biotopen und bei </a:t>
            </a:r>
            <a:r>
              <a:rPr lang="de-DE" sz="1600" dirty="0" smtClean="0"/>
              <a:t>Naturdenkmalen (NatSchG)</a:t>
            </a:r>
            <a:br>
              <a:rPr lang="de-DE" sz="1600" dirty="0" smtClean="0"/>
            </a:br>
            <a:endParaRPr lang="de-DE" sz="1600" dirty="0" smtClean="0"/>
          </a:p>
          <a:p>
            <a:pPr marL="428608" indent="-428608">
              <a:buFont typeface="+mj-lt"/>
              <a:buAutoNum type="arabicPeriod"/>
            </a:pPr>
            <a:r>
              <a:rPr lang="de-DE" sz="1600" dirty="0"/>
              <a:t>Anwendung von Pflanzenschutzmitteln nach den Grundsätzen des Landes zum </a:t>
            </a:r>
            <a:r>
              <a:rPr lang="de-DE" sz="1600" b="1" dirty="0"/>
              <a:t>Integrierten Pflanzenschutz </a:t>
            </a:r>
            <a:r>
              <a:rPr lang="de-DE" sz="1600" dirty="0" smtClean="0"/>
              <a:t>(LLG </a:t>
            </a:r>
            <a:r>
              <a:rPr lang="de-DE" sz="1600" dirty="0"/>
              <a:t>§ </a:t>
            </a:r>
            <a:r>
              <a:rPr lang="de-DE" sz="1600" dirty="0" smtClean="0"/>
              <a:t>17c) in den übrigen Schutzgebieten.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971600" y="834266"/>
            <a:ext cx="764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BioDivStärkG</a:t>
            </a:r>
            <a:r>
              <a:rPr lang="de-DE" b="1" dirty="0" smtClean="0"/>
              <a:t> – wesentliche Änderungen im Bereich Pflanzenschutz</a:t>
            </a:r>
            <a:endParaRPr lang="de-DE" b="1" dirty="0"/>
          </a:p>
        </p:txBody>
      </p:sp>
      <p:sp>
        <p:nvSpPr>
          <p:cNvPr id="5" name="Abgerundetes Rechteck 4"/>
          <p:cNvSpPr/>
          <p:nvPr/>
        </p:nvSpPr>
        <p:spPr>
          <a:xfrm>
            <a:off x="1043608" y="1275606"/>
            <a:ext cx="7848872" cy="1152128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83568" y="-20538"/>
            <a:ext cx="8316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dirty="0" smtClean="0">
                <a:solidFill>
                  <a:srgbClr val="FFC000"/>
                </a:solidFill>
              </a:rPr>
              <a:t>Vom Volksbegehren „Rettet die Bienen“  zum </a:t>
            </a:r>
            <a:r>
              <a:rPr lang="de-DE" dirty="0" err="1" smtClean="0">
                <a:solidFill>
                  <a:srgbClr val="FFC000"/>
                </a:solidFill>
              </a:rPr>
              <a:t>BioDiversitätsStärkungsGesetz</a:t>
            </a:r>
            <a:endParaRPr lang="de-DE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1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30070"/>
            <a:ext cx="5811114" cy="446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427984" y="3576881"/>
            <a:ext cx="2160240" cy="40011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Auswertungen</a:t>
            </a:r>
            <a:endParaRPr lang="de-DE" sz="2000" b="1" dirty="0"/>
          </a:p>
        </p:txBody>
      </p:sp>
      <p:sp>
        <p:nvSpPr>
          <p:cNvPr id="4" name="Pfeil nach links 3"/>
          <p:cNvSpPr/>
          <p:nvPr/>
        </p:nvSpPr>
        <p:spPr>
          <a:xfrm>
            <a:off x="1979712" y="3630888"/>
            <a:ext cx="2160240" cy="16898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20080" y="42178"/>
            <a:ext cx="8316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dirty="0" smtClean="0">
                <a:solidFill>
                  <a:srgbClr val="FFC000"/>
                </a:solidFill>
              </a:rPr>
              <a:t>Anzeige der Naturschutzgebiete über FIONA</a:t>
            </a:r>
            <a:endParaRPr lang="de-DE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2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91880" y="1959682"/>
            <a:ext cx="3312368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01765"/>
            <a:ext cx="7344816" cy="427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3347864" y="1905676"/>
            <a:ext cx="3816424" cy="3780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720080" y="42178"/>
            <a:ext cx="8316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dirty="0" smtClean="0">
                <a:solidFill>
                  <a:srgbClr val="FFC000"/>
                </a:solidFill>
              </a:rPr>
              <a:t>Anzeige der Naturschutzgebiete über FIONA</a:t>
            </a:r>
            <a:endParaRPr lang="de-DE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4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67" y="5363"/>
            <a:ext cx="8593845" cy="373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6491322" y="2139702"/>
            <a:ext cx="936104" cy="160496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13" y="3744670"/>
            <a:ext cx="8246875" cy="125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49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3518"/>
            <a:ext cx="5811114" cy="446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572000" y="4126382"/>
            <a:ext cx="2880320" cy="523220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Anzeige im GIS</a:t>
            </a:r>
            <a:endParaRPr lang="de-DE" sz="2800" b="1" dirty="0"/>
          </a:p>
        </p:txBody>
      </p:sp>
      <p:sp>
        <p:nvSpPr>
          <p:cNvPr id="4" name="Pfeil nach links 3"/>
          <p:cNvSpPr/>
          <p:nvPr/>
        </p:nvSpPr>
        <p:spPr>
          <a:xfrm>
            <a:off x="2195736" y="4191930"/>
            <a:ext cx="2160240" cy="16898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20080" y="42178"/>
            <a:ext cx="8316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dirty="0" smtClean="0">
                <a:solidFill>
                  <a:srgbClr val="FFC000"/>
                </a:solidFill>
              </a:rPr>
              <a:t>Anzeige der Naturschutzgebiete über FIONA</a:t>
            </a:r>
            <a:endParaRPr lang="de-DE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3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0140"/>
            <a:ext cx="7812803" cy="354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11560" y="41151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ym typeface="Wingdings" panose="05000000000000000000" pitchFamily="2" charset="2"/>
              </a:rPr>
              <a:t></a:t>
            </a:r>
            <a:r>
              <a:rPr lang="de-DE" sz="1600" dirty="0" smtClean="0"/>
              <a:t>Im Menü </a:t>
            </a:r>
            <a:r>
              <a:rPr lang="de-DE" sz="1600" b="1" dirty="0" smtClean="0"/>
              <a:t>Karten</a:t>
            </a:r>
            <a:r>
              <a:rPr lang="de-DE" sz="1600" dirty="0" smtClean="0"/>
              <a:t>  bei </a:t>
            </a:r>
            <a:r>
              <a:rPr lang="de-DE" sz="1600" b="1" dirty="0" smtClean="0"/>
              <a:t>Umweltdaten</a:t>
            </a:r>
            <a:r>
              <a:rPr lang="de-DE" sz="1600" dirty="0" smtClean="0"/>
              <a:t>,  </a:t>
            </a:r>
            <a:r>
              <a:rPr lang="de-DE" sz="1600" b="1" dirty="0" smtClean="0"/>
              <a:t>Naturschutzgebiete anhaken</a:t>
            </a:r>
          </a:p>
          <a:p>
            <a:r>
              <a:rPr lang="de-DE" sz="1600" dirty="0" smtClean="0">
                <a:solidFill>
                  <a:srgbClr val="0070C0"/>
                </a:solidFill>
              </a:rPr>
              <a:t>Blau = Naturschutzgebiet</a:t>
            </a:r>
            <a:r>
              <a:rPr lang="de-DE" sz="1600" dirty="0" smtClean="0"/>
              <a:t>,  </a:t>
            </a:r>
            <a:r>
              <a:rPr lang="de-DE" sz="1600" dirty="0" smtClean="0">
                <a:solidFill>
                  <a:srgbClr val="FF0000"/>
                </a:solidFill>
              </a:rPr>
              <a:t>Rot = eigene Schläge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4" name="Pfeil nach links 3"/>
          <p:cNvSpPr/>
          <p:nvPr/>
        </p:nvSpPr>
        <p:spPr>
          <a:xfrm>
            <a:off x="7956376" y="1332148"/>
            <a:ext cx="792088" cy="10801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 nach links 4"/>
          <p:cNvSpPr/>
          <p:nvPr/>
        </p:nvSpPr>
        <p:spPr>
          <a:xfrm>
            <a:off x="6588224" y="3276364"/>
            <a:ext cx="792088" cy="10801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Pfeil nach links 5"/>
          <p:cNvSpPr/>
          <p:nvPr/>
        </p:nvSpPr>
        <p:spPr>
          <a:xfrm>
            <a:off x="6804248" y="4302478"/>
            <a:ext cx="792088" cy="10801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720080" y="42178"/>
            <a:ext cx="8316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dirty="0" smtClean="0">
                <a:solidFill>
                  <a:srgbClr val="FFC000"/>
                </a:solidFill>
              </a:rPr>
              <a:t>Anzeige der Naturschutzgebiete über FIONA</a:t>
            </a:r>
            <a:endParaRPr lang="de-DE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0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Pestidizverbot</a:t>
            </a:r>
            <a:r>
              <a:rPr lang="de-DE" dirty="0" smtClean="0"/>
              <a:t> in Naturschutzgebieten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Luise Lohrmann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235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043608" y="915566"/>
            <a:ext cx="73448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1. Januar 2022 wird das Verbot von Pestiziden (Pflanzenschutzmittel und </a:t>
            </a:r>
            <a:r>
              <a:rPr lang="de-DE" dirty="0" err="1" smtClean="0"/>
              <a:t>Biozide</a:t>
            </a:r>
            <a:r>
              <a:rPr lang="de-DE" dirty="0" smtClean="0"/>
              <a:t>) in </a:t>
            </a:r>
            <a:r>
              <a:rPr lang="de-DE" dirty="0"/>
              <a:t>Naturschutzgebieten nach § 34 Abs. 1 NatSchG wirksam werden. 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Der Einsatz </a:t>
            </a:r>
            <a:r>
              <a:rPr lang="de-DE" dirty="0"/>
              <a:t>sämtlicher </a:t>
            </a:r>
            <a:r>
              <a:rPr lang="de-DE" dirty="0" smtClean="0"/>
              <a:t>Pestizide auf Acker- und </a:t>
            </a:r>
            <a:r>
              <a:rPr lang="de-DE" dirty="0"/>
              <a:t>G</a:t>
            </a:r>
            <a:r>
              <a:rPr lang="de-DE" dirty="0" smtClean="0"/>
              <a:t>rünlandflächen ist dann verboten</a:t>
            </a:r>
            <a:r>
              <a:rPr lang="de-DE" dirty="0"/>
              <a:t>. 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</a:t>
            </a:r>
            <a:r>
              <a:rPr lang="de-DE" dirty="0" smtClean="0"/>
              <a:t>etroffen sind chemisch-synthetische Pflanzenschutzmittel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Zulässige Pflanzenschutzmittel im </a:t>
            </a:r>
            <a:r>
              <a:rPr lang="de-DE" dirty="0"/>
              <a:t>ökologischen </a:t>
            </a:r>
            <a:r>
              <a:rPr lang="de-DE" dirty="0" smtClean="0"/>
              <a:t>Landbau</a:t>
            </a:r>
            <a:endParaRPr lang="de-DE" dirty="0"/>
          </a:p>
        </p:txBody>
      </p:sp>
      <p:pic>
        <p:nvPicPr>
          <p:cNvPr id="3" name="Grafik 2"/>
          <p:cNvPicPr/>
          <p:nvPr/>
        </p:nvPicPr>
        <p:blipFill rotWithShape="1">
          <a:blip r:embed="rId2"/>
          <a:srcRect l="37010" t="38854" r="36804" b="29440"/>
          <a:stretch/>
        </p:blipFill>
        <p:spPr bwMode="auto">
          <a:xfrm>
            <a:off x="4499992" y="2946890"/>
            <a:ext cx="4644008" cy="21966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Grafik 3"/>
          <p:cNvPicPr/>
          <p:nvPr/>
        </p:nvPicPr>
        <p:blipFill rotWithShape="1">
          <a:blip r:embed="rId2"/>
          <a:srcRect l="37010" t="38854" r="36804" b="29440"/>
          <a:stretch/>
        </p:blipFill>
        <p:spPr bwMode="auto">
          <a:xfrm>
            <a:off x="1" y="2950206"/>
            <a:ext cx="4572000" cy="21966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604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683568" y="-20538"/>
            <a:ext cx="8316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dirty="0">
                <a:solidFill>
                  <a:srgbClr val="FFC000"/>
                </a:solidFill>
              </a:rPr>
              <a:t>Volksbegehren „Pro Biene“, Biodiversitätsstärkungsgesetz, </a:t>
            </a:r>
            <a:r>
              <a:rPr lang="de-DE" dirty="0" smtClean="0">
                <a:solidFill>
                  <a:srgbClr val="FFC000"/>
                </a:solidFill>
              </a:rPr>
              <a:t>Insektenschutzpaket</a:t>
            </a:r>
            <a:endParaRPr lang="de-DE" sz="1600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43" y="2506943"/>
            <a:ext cx="4199609" cy="149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043608" y="1275607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u="sng" dirty="0" smtClean="0"/>
              <a:t>Eine</a:t>
            </a:r>
            <a:r>
              <a:rPr lang="de-DE" sz="1600" b="1" dirty="0" smtClean="0"/>
              <a:t> Wesentliche Forderung:</a:t>
            </a:r>
          </a:p>
          <a:p>
            <a:pPr algn="ctr"/>
            <a:r>
              <a:rPr lang="de-DE" sz="1600" b="1" dirty="0" smtClean="0"/>
              <a:t/>
            </a:r>
            <a:br>
              <a:rPr lang="de-DE" sz="1600" b="1" dirty="0" smtClean="0"/>
            </a:br>
            <a:r>
              <a:rPr lang="de-DE" sz="1600" b="1" dirty="0" smtClean="0"/>
              <a:t>Keine Verwendung von Pflanzenschutzmitteln</a:t>
            </a:r>
            <a:br>
              <a:rPr lang="de-DE" sz="1600" b="1" dirty="0" smtClean="0"/>
            </a:br>
            <a:r>
              <a:rPr lang="de-DE" sz="1600" b="1" dirty="0" smtClean="0"/>
              <a:t>in Natura 2000 Gebieten </a:t>
            </a:r>
            <a:r>
              <a:rPr lang="de-DE" sz="1200" i="1" dirty="0" smtClean="0"/>
              <a:t>(=Vogelschutz- &amp; FFH-Gebiete) </a:t>
            </a:r>
            <a:r>
              <a:rPr lang="de-DE" sz="1600" b="1" dirty="0" smtClean="0"/>
              <a:t>&amp; Landschaftsschutzgebieten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11644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83568" y="411510"/>
            <a:ext cx="81369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u="sng" dirty="0" smtClean="0"/>
              <a:t>Lösungsvorschläge:</a:t>
            </a:r>
          </a:p>
          <a:p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Angepasste </a:t>
            </a:r>
            <a:r>
              <a:rPr lang="de-DE" dirty="0"/>
              <a:t>und bestehende LPR-Maßnahmen in </a:t>
            </a:r>
            <a:r>
              <a:rPr lang="de-DE" dirty="0" smtClean="0"/>
              <a:t>Naturschutzgebieten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>
                <a:solidFill>
                  <a:srgbClr val="00B050"/>
                </a:solidFill>
              </a:rPr>
              <a:t>Mögliche </a:t>
            </a:r>
            <a:r>
              <a:rPr lang="de-DE" dirty="0">
                <a:solidFill>
                  <a:srgbClr val="00B050"/>
                </a:solidFill>
              </a:rPr>
              <a:t>FAKT- Maßnahmen in Naturschutzgebieten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>
                <a:solidFill>
                  <a:srgbClr val="00B050"/>
                </a:solidFill>
              </a:rPr>
              <a:t>Angepasste </a:t>
            </a:r>
            <a:r>
              <a:rPr lang="de-DE" dirty="0">
                <a:solidFill>
                  <a:srgbClr val="00B050"/>
                </a:solidFill>
              </a:rPr>
              <a:t>Ackernutzung (bestimmte Kulturen)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Dauerhafte </a:t>
            </a:r>
            <a:r>
              <a:rPr lang="de-DE" dirty="0"/>
              <a:t>Umwandlung in Grünland, soweit dies mit dem </a:t>
            </a:r>
            <a:r>
              <a:rPr lang="de-DE" dirty="0" smtClean="0"/>
              <a:t>Schutzgebietszweck vereinbar ist</a:t>
            </a: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Umwandlung </a:t>
            </a:r>
            <a:r>
              <a:rPr lang="de-DE" dirty="0"/>
              <a:t>von Acker in Grünland im Gegenzug Grünlandumwandlung in </a:t>
            </a:r>
            <a:r>
              <a:rPr lang="de-DE" dirty="0" smtClean="0"/>
              <a:t>Acker außerhalb </a:t>
            </a:r>
            <a:r>
              <a:rPr lang="de-DE" dirty="0"/>
              <a:t>der NSG, soweit dies </a:t>
            </a:r>
            <a:r>
              <a:rPr lang="de-DE" dirty="0" smtClean="0"/>
              <a:t>vereinbar ist.</a:t>
            </a: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Nutzungstausch </a:t>
            </a:r>
            <a:r>
              <a:rPr lang="de-DE" dirty="0"/>
              <a:t>mit anderen Landnutzenden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Erwerb </a:t>
            </a:r>
            <a:r>
              <a:rPr lang="de-DE" dirty="0"/>
              <a:t>von Flächen durch das Land Baden-Württemberg </a:t>
            </a:r>
            <a:r>
              <a:rPr lang="de-DE" dirty="0" smtClean="0"/>
              <a:t>mit der Option </a:t>
            </a:r>
            <a:r>
              <a:rPr lang="de-DE" dirty="0"/>
              <a:t>der langfristigen Rückpacht mit Bewirtschaftungsvorgaben.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Spezifizierung </a:t>
            </a:r>
            <a:r>
              <a:rPr lang="de-DE" dirty="0"/>
              <a:t>der Ausnahmeregelung zum Erhalt des Schutzgebiets.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Härtefallregelung</a:t>
            </a: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Entschädigungsregelungen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218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/>
          <p:nvPr/>
        </p:nvPicPr>
        <p:blipFill rotWithShape="1">
          <a:blip r:embed="rId2"/>
          <a:srcRect l="19691" t="15211" r="34124" b="25776"/>
          <a:stretch/>
        </p:blipFill>
        <p:spPr bwMode="auto">
          <a:xfrm>
            <a:off x="1331640" y="0"/>
            <a:ext cx="6840760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669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827584" y="123479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u="sng" dirty="0" smtClean="0"/>
              <a:t>Vorschläge:</a:t>
            </a:r>
          </a:p>
          <a:p>
            <a:pPr marL="342900" indent="-342900">
              <a:buFont typeface="+mj-lt"/>
              <a:buAutoNum type="arabicPeriod"/>
            </a:pPr>
            <a:endParaRPr lang="de-DE" dirty="0" smtClean="0"/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Angepasste und bestehende LPR-Maßnahmen in Naturschutzgebieten, </a:t>
            </a:r>
          </a:p>
          <a:p>
            <a:r>
              <a:rPr lang="de-DE" dirty="0" smtClean="0"/>
              <a:t>     zuständig </a:t>
            </a:r>
            <a:r>
              <a:rPr lang="de-DE" dirty="0"/>
              <a:t>ist die </a:t>
            </a:r>
            <a:r>
              <a:rPr lang="de-DE" dirty="0" smtClean="0"/>
              <a:t>UNB -  Arnold Kleiner und David Wiesenberger</a:t>
            </a:r>
          </a:p>
          <a:p>
            <a:endParaRPr lang="de-DE" dirty="0"/>
          </a:p>
          <a:p>
            <a:r>
              <a:rPr lang="de-DE" dirty="0" smtClean="0"/>
              <a:t>2. </a:t>
            </a:r>
            <a:r>
              <a:rPr lang="de-DE" dirty="0"/>
              <a:t>Mögliche FAKT- </a:t>
            </a:r>
            <a:r>
              <a:rPr lang="de-DE" dirty="0" smtClean="0"/>
              <a:t>Maßnahmen im Ackerbau </a:t>
            </a:r>
            <a:r>
              <a:rPr lang="de-DE" dirty="0"/>
              <a:t>in </a:t>
            </a:r>
            <a:r>
              <a:rPr lang="de-DE" dirty="0" smtClean="0"/>
              <a:t>Naturschutzgebieten, die       einen Pflanzenschutzmitteleinsatz ausschließen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 </a:t>
            </a:r>
            <a:r>
              <a:rPr lang="de-DE" dirty="0"/>
              <a:t>2.1 </a:t>
            </a:r>
            <a:r>
              <a:rPr lang="de-DE" dirty="0" err="1"/>
              <a:t>Brachebegrünung</a:t>
            </a:r>
            <a:r>
              <a:rPr lang="de-DE" dirty="0"/>
              <a:t> mit Blühmischungen (ohne </a:t>
            </a:r>
            <a:r>
              <a:rPr lang="de-DE" dirty="0" err="1"/>
              <a:t>öVF</a:t>
            </a:r>
            <a:r>
              <a:rPr lang="de-DE" dirty="0"/>
              <a:t> Anrechnung</a:t>
            </a:r>
            <a:r>
              <a:rPr lang="de-DE" dirty="0" smtClean="0"/>
              <a:t>) </a:t>
            </a:r>
            <a:r>
              <a:rPr lang="de-DE" dirty="0"/>
              <a:t>Ausgleichsleistung: 710 €/</a:t>
            </a:r>
            <a:r>
              <a:rPr lang="de-DE" dirty="0" smtClean="0"/>
              <a:t>ha, maximal </a:t>
            </a:r>
            <a:r>
              <a:rPr lang="de-DE" dirty="0"/>
              <a:t>10 ha je </a:t>
            </a:r>
            <a:r>
              <a:rPr lang="de-DE" dirty="0" smtClean="0"/>
              <a:t>Betrieb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 </a:t>
            </a:r>
            <a:r>
              <a:rPr lang="de-DE" dirty="0"/>
              <a:t>2.2 </a:t>
            </a:r>
            <a:r>
              <a:rPr lang="de-DE" dirty="0" err="1"/>
              <a:t>Brachebegrünung</a:t>
            </a:r>
            <a:r>
              <a:rPr lang="de-DE" dirty="0"/>
              <a:t> mit Blühmischungen (mit </a:t>
            </a:r>
            <a:r>
              <a:rPr lang="de-DE" dirty="0" err="1"/>
              <a:t>öVF</a:t>
            </a:r>
            <a:r>
              <a:rPr lang="de-DE" dirty="0"/>
              <a:t> Anrechnung)</a:t>
            </a:r>
          </a:p>
          <a:p>
            <a:r>
              <a:rPr lang="de-DE" dirty="0"/>
              <a:t> </a:t>
            </a:r>
            <a:r>
              <a:rPr lang="de-DE" dirty="0" smtClean="0"/>
              <a:t>    Ausgleichsleistung </a:t>
            </a:r>
            <a:r>
              <a:rPr lang="de-DE" dirty="0"/>
              <a:t>330 €/</a:t>
            </a:r>
            <a:r>
              <a:rPr lang="de-DE" dirty="0" smtClean="0"/>
              <a:t>ha, keine </a:t>
            </a:r>
            <a:r>
              <a:rPr lang="de-DE" dirty="0"/>
              <a:t>betriebliche </a:t>
            </a:r>
            <a:r>
              <a:rPr lang="de-DE" dirty="0" smtClean="0"/>
              <a:t>Obergrenze</a:t>
            </a:r>
          </a:p>
          <a:p>
            <a:endParaRPr lang="de-DE" dirty="0"/>
          </a:p>
        </p:txBody>
      </p:sp>
      <p:pic>
        <p:nvPicPr>
          <p:cNvPr id="3" name="Grafik 2"/>
          <p:cNvPicPr/>
          <p:nvPr/>
        </p:nvPicPr>
        <p:blipFill rotWithShape="1">
          <a:blip r:embed="rId2"/>
          <a:srcRect l="28763" t="42336" r="30928" b="28045"/>
          <a:stretch/>
        </p:blipFill>
        <p:spPr bwMode="auto">
          <a:xfrm>
            <a:off x="4644008" y="3219822"/>
            <a:ext cx="4499992" cy="1923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Grafik 3"/>
          <p:cNvPicPr/>
          <p:nvPr/>
        </p:nvPicPr>
        <p:blipFill rotWithShape="1">
          <a:blip r:embed="rId2"/>
          <a:srcRect l="28763" t="42336" r="30928" b="28045"/>
          <a:stretch/>
        </p:blipFill>
        <p:spPr bwMode="auto">
          <a:xfrm>
            <a:off x="0" y="3219822"/>
            <a:ext cx="4644008" cy="1923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557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83568" y="267493"/>
            <a:ext cx="83529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 3 </a:t>
            </a:r>
            <a:r>
              <a:rPr lang="de-DE" dirty="0" err="1" smtClean="0"/>
              <a:t>Herbizidverzicht</a:t>
            </a:r>
            <a:r>
              <a:rPr lang="de-DE" dirty="0" smtClean="0"/>
              <a:t> im Ackerbau, Ausgleichsleistung: 80 €/ha</a:t>
            </a:r>
          </a:p>
          <a:p>
            <a:r>
              <a:rPr lang="de-DE" dirty="0" smtClean="0"/>
              <a:t>Hinweis: Der </a:t>
            </a:r>
            <a:r>
              <a:rPr lang="de-DE" dirty="0" err="1" smtClean="0"/>
              <a:t>Herbizidverzicht</a:t>
            </a:r>
            <a:r>
              <a:rPr lang="de-DE" dirty="0" smtClean="0"/>
              <a:t> ist nicht gesamtbetrieblich, sondern auch auf jährlich rotierenden Einzelflächen im Rahmen des 5-jährigen Verpflichtungsumfangs möglich. Der Betrieb erbringt seine Verpflichtung auch auf Standorten außerhalb des NSG und hat damit keine Einbuße bei der Förderung.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 </a:t>
            </a:r>
            <a:r>
              <a:rPr lang="de-DE" dirty="0"/>
              <a:t>4 Ausbringung von Trichogramma in </a:t>
            </a:r>
            <a:r>
              <a:rPr lang="de-DE" dirty="0" smtClean="0"/>
              <a:t>Mais Ausgleichsleistung</a:t>
            </a:r>
            <a:r>
              <a:rPr lang="de-DE" dirty="0"/>
              <a:t>: 60 €/</a:t>
            </a:r>
            <a:r>
              <a:rPr lang="de-DE" dirty="0" smtClean="0"/>
              <a:t>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 7 Blüh-, Brut- und Rückzugsflächen (Lebensräume für Niederwild</a:t>
            </a:r>
            <a:r>
              <a:rPr lang="de-DE" dirty="0" smtClean="0"/>
              <a:t>) Ausgleichsleistung</a:t>
            </a:r>
            <a:r>
              <a:rPr lang="de-DE" dirty="0"/>
              <a:t>: 540 </a:t>
            </a:r>
            <a:r>
              <a:rPr lang="de-DE" dirty="0" smtClean="0"/>
              <a:t>€/ha, keine Obergrenze, kein </a:t>
            </a:r>
            <a:r>
              <a:rPr lang="de-DE" dirty="0"/>
              <a:t>PSM-Einsatz</a:t>
            </a:r>
          </a:p>
          <a:p>
            <a:endParaRPr lang="de-DE" dirty="0"/>
          </a:p>
        </p:txBody>
      </p:sp>
      <p:pic>
        <p:nvPicPr>
          <p:cNvPr id="3" name="Grafik 2"/>
          <p:cNvPicPr/>
          <p:nvPr/>
        </p:nvPicPr>
        <p:blipFill rotWithShape="1">
          <a:blip r:embed="rId2"/>
          <a:srcRect l="49485" t="61213" r="30515" b="16061"/>
          <a:stretch/>
        </p:blipFill>
        <p:spPr bwMode="auto">
          <a:xfrm>
            <a:off x="2483768" y="3075806"/>
            <a:ext cx="3024336" cy="20676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613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899592" y="339502"/>
            <a:ext cx="76328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 </a:t>
            </a:r>
            <a:r>
              <a:rPr lang="de-DE" dirty="0" smtClean="0"/>
              <a:t>E8: </a:t>
            </a:r>
            <a:r>
              <a:rPr lang="de-DE" dirty="0" err="1" smtClean="0"/>
              <a:t>Brachebegrünung</a:t>
            </a:r>
            <a:r>
              <a:rPr lang="de-DE" dirty="0" smtClean="0"/>
              <a:t> mit mehrjährigen Blühmischungen</a:t>
            </a:r>
          </a:p>
          <a:p>
            <a:endParaRPr lang="de-DE" dirty="0" smtClean="0"/>
          </a:p>
          <a:p>
            <a:r>
              <a:rPr lang="de-DE" dirty="0" smtClean="0"/>
              <a:t>Problem: Kaum </a:t>
            </a:r>
            <a:r>
              <a:rPr lang="de-DE" dirty="0"/>
              <a:t>S</a:t>
            </a:r>
            <a:r>
              <a:rPr lang="de-DE" dirty="0" smtClean="0"/>
              <a:t>aatgut verfügbar!</a:t>
            </a:r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3" name="Grafik 2"/>
          <p:cNvPicPr/>
          <p:nvPr/>
        </p:nvPicPr>
        <p:blipFill rotWithShape="1">
          <a:blip r:embed="rId2"/>
          <a:srcRect l="34124" t="13562" r="34124" b="9647"/>
          <a:stretch/>
        </p:blipFill>
        <p:spPr bwMode="auto">
          <a:xfrm>
            <a:off x="5364088" y="760843"/>
            <a:ext cx="3672408" cy="4371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943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83568" y="123477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u="sng" dirty="0"/>
              <a:t>Vorschlag 3</a:t>
            </a:r>
            <a:r>
              <a:rPr lang="de-DE" b="1" u="sng" dirty="0" smtClean="0"/>
              <a:t>:</a:t>
            </a:r>
          </a:p>
          <a:p>
            <a:endParaRPr lang="de-DE" dirty="0" smtClean="0"/>
          </a:p>
          <a:p>
            <a:r>
              <a:rPr lang="de-DE" dirty="0" smtClean="0"/>
              <a:t>Angepasste </a:t>
            </a:r>
            <a:r>
              <a:rPr lang="de-DE" dirty="0"/>
              <a:t>Ackernutzung </a:t>
            </a:r>
            <a:r>
              <a:rPr lang="de-DE" dirty="0" smtClean="0"/>
              <a:t> ohne PSM: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 </a:t>
            </a:r>
            <a:r>
              <a:rPr lang="de-DE" dirty="0"/>
              <a:t>Kleegras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Einjährige </a:t>
            </a:r>
            <a:r>
              <a:rPr lang="de-DE" dirty="0"/>
              <a:t>oder mehrjährige </a:t>
            </a:r>
            <a:r>
              <a:rPr lang="de-DE" dirty="0" smtClean="0"/>
              <a:t>Blühmischungen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Getreide </a:t>
            </a:r>
            <a:r>
              <a:rPr lang="de-DE" dirty="0"/>
              <a:t>mit geringerer Intensität und Qualitätsansprüchen (kein A- oder E-Weizen</a:t>
            </a:r>
            <a:r>
              <a:rPr lang="de-DE" dirty="0" smtClean="0"/>
              <a:t>), resistente Sorten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Körnerleguminosen</a:t>
            </a:r>
            <a:r>
              <a:rPr lang="de-DE" dirty="0"/>
              <a:t> </a:t>
            </a:r>
            <a:r>
              <a:rPr lang="de-DE" dirty="0" smtClean="0"/>
              <a:t>wie: Soja, Ackerbohnen, Erbsen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Körner- </a:t>
            </a:r>
            <a:r>
              <a:rPr lang="de-DE" dirty="0"/>
              <a:t>oder </a:t>
            </a:r>
            <a:r>
              <a:rPr lang="de-DE" dirty="0" err="1"/>
              <a:t>Silomais</a:t>
            </a:r>
            <a:r>
              <a:rPr lang="de-DE" dirty="0"/>
              <a:t> mit Hacke statt Herbiziden 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nachwachsende </a:t>
            </a:r>
            <a:r>
              <a:rPr lang="de-DE" dirty="0"/>
              <a:t>Rohstoffe – </a:t>
            </a:r>
            <a:r>
              <a:rPr lang="de-DE" dirty="0" err="1"/>
              <a:t>Silphie</a:t>
            </a:r>
            <a:r>
              <a:rPr lang="de-DE" dirty="0"/>
              <a:t> (schwierige Jugendentwicklung), </a:t>
            </a:r>
            <a:r>
              <a:rPr lang="de-DE" dirty="0" err="1"/>
              <a:t>Miscanthus</a:t>
            </a:r>
            <a:r>
              <a:rPr lang="de-DE" dirty="0"/>
              <a:t>, Energieblühmischungen; (ggf. mit Begleitung eines LPR-B Vertrags möglich)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lokale </a:t>
            </a:r>
            <a:r>
              <a:rPr lang="de-DE" dirty="0"/>
              <a:t>Nischenprodukte – Sonnenblumen, Buchweizen, Linsen mit Stützfrucht, Getreide, Lein, Topinambur, </a:t>
            </a:r>
            <a:r>
              <a:rPr lang="de-DE" dirty="0" err="1" smtClean="0"/>
              <a:t>Hirsen</a:t>
            </a:r>
            <a:r>
              <a:rPr lang="de-DE" dirty="0" smtClean="0"/>
              <a:t> …………………….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ÖVF-Brachen (z.B. Honigbrache, sonstige als ÖVF anrechenbare Brache)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242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/>
          <p:nvPr/>
        </p:nvPicPr>
        <p:blipFill rotWithShape="1">
          <a:blip r:embed="rId2"/>
          <a:srcRect l="18247" t="5865" r="18144" b="9647"/>
          <a:stretch/>
        </p:blipFill>
        <p:spPr bwMode="auto">
          <a:xfrm>
            <a:off x="539552" y="0"/>
            <a:ext cx="8604448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355976" y="411510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Vielen Dank für Ihre Aufmerksamkeit!</a:t>
            </a:r>
          </a:p>
          <a:p>
            <a:r>
              <a:rPr lang="de-DE" smtClean="0"/>
              <a:t>Noch Fragen?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22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132720" y="4904809"/>
            <a:ext cx="29514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i="1" dirty="0" smtClean="0"/>
              <a:t>Bienenschutzausschusssitzung Zollernalbkreis – 18.03.2021</a:t>
            </a:r>
            <a:endParaRPr lang="de-DE" sz="800" i="1" dirty="0"/>
          </a:p>
        </p:txBody>
      </p:sp>
      <p:cxnSp>
        <p:nvCxnSpPr>
          <p:cNvPr id="5" name="Gerade Verbindung 4"/>
          <p:cNvCxnSpPr/>
          <p:nvPr/>
        </p:nvCxnSpPr>
        <p:spPr>
          <a:xfrm>
            <a:off x="251520" y="4904809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683568" y="-20538"/>
            <a:ext cx="8316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dirty="0">
                <a:solidFill>
                  <a:srgbClr val="FFC000"/>
                </a:solidFill>
              </a:rPr>
              <a:t>Volksbegehren „Pro Biene“, Biodiversitätsstärkungsgesetz, </a:t>
            </a:r>
            <a:r>
              <a:rPr lang="de-DE" dirty="0" smtClean="0">
                <a:solidFill>
                  <a:srgbClr val="FFC000"/>
                </a:solidFill>
              </a:rPr>
              <a:t>Insektenschutzpaket</a:t>
            </a:r>
            <a:endParaRPr lang="de-DE" sz="1600" dirty="0">
              <a:solidFill>
                <a:srgbClr val="FFC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55577" y="627534"/>
            <a:ext cx="626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„</a:t>
            </a:r>
            <a:r>
              <a:rPr lang="de-DE" dirty="0" smtClean="0">
                <a:solidFill>
                  <a:srgbClr val="FFC000"/>
                </a:solidFill>
              </a:rPr>
              <a:t>Insektenschutzpaket“ des Bundesministeriums für Umwelt“</a:t>
            </a:r>
            <a:endParaRPr lang="de-DE" dirty="0">
              <a:solidFill>
                <a:srgbClr val="FFC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20602" y="1534835"/>
            <a:ext cx="7871878" cy="369332"/>
          </a:xfrm>
          <a:prstGeom prst="rect">
            <a:avLst/>
          </a:prstGeom>
          <a:solidFill>
            <a:srgbClr val="1DA60A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Pflanzenschutzanwendungsverordnung (</a:t>
            </a:r>
            <a:r>
              <a:rPr lang="de-DE" dirty="0" err="1" smtClean="0"/>
              <a:t>PflSchAnwVO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020602" y="2230600"/>
            <a:ext cx="7871878" cy="369332"/>
          </a:xfrm>
          <a:prstGeom prst="rect">
            <a:avLst/>
          </a:prstGeom>
          <a:solidFill>
            <a:srgbClr val="1DA60A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Änderung des Bundesnaturschutzgesetztes (BNatSchG)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691681" y="3090208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Derzeit laufendes Gesetzgebungsverfahren!!!</a:t>
            </a: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982388" y="3738280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smtClean="0">
                <a:solidFill>
                  <a:srgbClr val="FF0000"/>
                </a:solidFill>
              </a:rPr>
              <a:t>Folgen für Biodiversitätsstärkungsgesetz in </a:t>
            </a:r>
            <a:r>
              <a:rPr lang="de-DE" b="1" i="1" dirty="0" err="1" smtClean="0">
                <a:solidFill>
                  <a:srgbClr val="FF0000"/>
                </a:solidFill>
              </a:rPr>
              <a:t>BaWü</a:t>
            </a:r>
            <a:r>
              <a:rPr lang="de-DE" b="1" i="1" dirty="0" smtClean="0">
                <a:solidFill>
                  <a:srgbClr val="FF0000"/>
                </a:solidFill>
              </a:rPr>
              <a:t>….????</a:t>
            </a:r>
            <a:endParaRPr lang="de-DE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7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132720" y="4904809"/>
            <a:ext cx="29514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i="1" dirty="0" smtClean="0"/>
              <a:t>Bienenschutzausschusssitzung Zollernalbkreis – 18.03.2021</a:t>
            </a:r>
            <a:endParaRPr lang="de-DE" sz="800" i="1" dirty="0"/>
          </a:p>
        </p:txBody>
      </p:sp>
      <p:cxnSp>
        <p:nvCxnSpPr>
          <p:cNvPr id="5" name="Gerade Verbindung 4"/>
          <p:cNvCxnSpPr/>
          <p:nvPr/>
        </p:nvCxnSpPr>
        <p:spPr>
          <a:xfrm>
            <a:off x="251520" y="4904809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683568" y="-20538"/>
            <a:ext cx="8316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dirty="0">
                <a:solidFill>
                  <a:srgbClr val="FFC000"/>
                </a:solidFill>
              </a:rPr>
              <a:t>Volksbegehren „Pro Biene“, Biodiversitätsstärkungsgesetz, </a:t>
            </a:r>
            <a:r>
              <a:rPr lang="de-DE" dirty="0" smtClean="0">
                <a:solidFill>
                  <a:srgbClr val="FFC000"/>
                </a:solidFill>
              </a:rPr>
              <a:t>Insektenschutzpaket</a:t>
            </a:r>
            <a:endParaRPr lang="de-DE" sz="1600" dirty="0">
              <a:solidFill>
                <a:srgbClr val="FFC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55577" y="627534"/>
            <a:ext cx="626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„</a:t>
            </a:r>
            <a:r>
              <a:rPr lang="de-DE" dirty="0" smtClean="0">
                <a:solidFill>
                  <a:srgbClr val="FFC000"/>
                </a:solidFill>
              </a:rPr>
              <a:t>Insektenschutzpaket“ des Bundesministeriums für Umwelt“</a:t>
            </a:r>
            <a:endParaRPr lang="de-DE" dirty="0">
              <a:solidFill>
                <a:srgbClr val="FFC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1139474"/>
            <a:ext cx="8604449" cy="646331"/>
          </a:xfrm>
          <a:prstGeom prst="rect">
            <a:avLst/>
          </a:prstGeom>
          <a:solidFill>
            <a:srgbClr val="1DA60A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/>
              <a:t>Pflanzenschutzanwendungsverordnung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– aktueller Stand &amp; wesentliche Inhalte aus Sicht der Landwirtschaft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69690" y="1988485"/>
            <a:ext cx="778290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Keine Anwendung von Herbiziden, Insektiziden (B1, B2, B3, NN)</a:t>
            </a:r>
            <a:br>
              <a:rPr lang="de-DE" dirty="0" smtClean="0"/>
            </a:br>
            <a:r>
              <a:rPr lang="de-DE" dirty="0" smtClean="0"/>
              <a:t>in Naturschutzgebieten, Nationalparken, gesetzl. geschützten Biotopen,</a:t>
            </a:r>
            <a:br>
              <a:rPr lang="de-DE" dirty="0" smtClean="0"/>
            </a:br>
            <a:r>
              <a:rPr lang="de-DE" b="1" u="sng" dirty="0" smtClean="0"/>
              <a:t>FFH-Gebieten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im Grünland ab sofort</a:t>
            </a:r>
            <a:br>
              <a:rPr lang="de-DE" dirty="0" smtClean="0"/>
            </a:br>
            <a:r>
              <a:rPr lang="de-DE" dirty="0" smtClean="0"/>
              <a:t>im Ackerland ab Mitte 2024 (bis dahin freiwillige Vereinbarungen)</a:t>
            </a:r>
            <a:br>
              <a:rPr lang="de-DE" dirty="0" smtClean="0"/>
            </a:b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Glyphosat</a:t>
            </a:r>
            <a:r>
              <a:rPr lang="de-DE" dirty="0" smtClean="0"/>
              <a:t>: Minderungsstrategie &amp; </a:t>
            </a:r>
            <a:r>
              <a:rPr lang="de-DE" u="sng" dirty="0" smtClean="0"/>
              <a:t>grundsätzliches</a:t>
            </a:r>
            <a:r>
              <a:rPr lang="de-DE" dirty="0" smtClean="0"/>
              <a:t> Anwendungsverbot </a:t>
            </a:r>
            <a:br>
              <a:rPr lang="de-DE" dirty="0" smtClean="0"/>
            </a:br>
            <a:r>
              <a:rPr lang="de-DE" dirty="0" smtClean="0"/>
              <a:t>ab 1. Januar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700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30478" y="261856"/>
            <a:ext cx="479009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Ansprechpartner zum Thema:</a:t>
            </a:r>
            <a:br>
              <a:rPr lang="de-DE" b="1" dirty="0" smtClean="0"/>
            </a:br>
            <a:r>
              <a:rPr lang="de-DE" sz="1600" i="1" dirty="0" smtClean="0"/>
              <a:t>Pflanzenschutzmittelverbot in Naturschutzgebieten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751426" y="1059582"/>
            <a:ext cx="4788490" cy="206210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 dirty="0"/>
              <a:t>Untere </a:t>
            </a:r>
            <a:r>
              <a:rPr lang="de-DE" sz="1600" b="1" dirty="0" smtClean="0"/>
              <a:t>Naturschutzbehörde</a:t>
            </a:r>
            <a:r>
              <a:rPr lang="de-DE" sz="1600" dirty="0" smtClean="0"/>
              <a:t>: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i="1" dirty="0" smtClean="0"/>
              <a:t>Herr David Wiesenberger</a:t>
            </a:r>
            <a:br>
              <a:rPr lang="de-DE" sz="1600" i="1" dirty="0" smtClean="0"/>
            </a:br>
            <a:r>
              <a:rPr lang="de-DE" sz="1600" dirty="0" smtClean="0"/>
              <a:t>Telefon: 	07433 – 92 1345</a:t>
            </a:r>
            <a:br>
              <a:rPr lang="de-DE" sz="1600" dirty="0" smtClean="0"/>
            </a:br>
            <a:r>
              <a:rPr lang="de-DE" sz="1600" dirty="0" smtClean="0"/>
              <a:t>Email:	David.Wiesenberger@Zollernalbkreis.de</a:t>
            </a:r>
          </a:p>
          <a:p>
            <a:endParaRPr lang="de-DE" sz="1600" dirty="0"/>
          </a:p>
          <a:p>
            <a:r>
              <a:rPr lang="de-DE" sz="1600" i="1" dirty="0" smtClean="0"/>
              <a:t>Herr Arnold Kleiner</a:t>
            </a:r>
          </a:p>
          <a:p>
            <a:r>
              <a:rPr lang="de-DE" sz="1600" dirty="0"/>
              <a:t>Telefon: 	07433 – 92 </a:t>
            </a:r>
            <a:r>
              <a:rPr lang="de-DE" sz="1600" dirty="0" smtClean="0"/>
              <a:t>1344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/>
              <a:t>Email</a:t>
            </a:r>
            <a:r>
              <a:rPr lang="de-DE" sz="1600" dirty="0" smtClean="0"/>
              <a:t>: Arnold.Kleiner@Zollernalbkreis.de</a:t>
            </a:r>
            <a:endParaRPr lang="de-DE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765569" y="3435846"/>
            <a:ext cx="4774347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b="1" dirty="0"/>
              <a:t>Untere Landwirtschaftsbehörde</a:t>
            </a:r>
            <a:r>
              <a:rPr lang="de-DE" sz="1600" dirty="0"/>
              <a:t>:</a:t>
            </a:r>
            <a:br>
              <a:rPr lang="de-DE" sz="1600" dirty="0"/>
            </a:br>
            <a:r>
              <a:rPr lang="de-DE" sz="1600" i="1" dirty="0"/>
              <a:t>Frau Luise </a:t>
            </a:r>
            <a:r>
              <a:rPr lang="de-DE" sz="1600" i="1" dirty="0" smtClean="0"/>
              <a:t>Lohrmann</a:t>
            </a:r>
            <a:br>
              <a:rPr lang="de-DE" sz="1600" i="1" dirty="0" smtClean="0"/>
            </a:br>
            <a:r>
              <a:rPr lang="de-DE" sz="1600" dirty="0" smtClean="0"/>
              <a:t>Telefon: 	07433 – 92 1947</a:t>
            </a:r>
            <a:br>
              <a:rPr lang="de-DE" sz="1600" dirty="0" smtClean="0"/>
            </a:br>
            <a:r>
              <a:rPr lang="de-DE" sz="1600" dirty="0" smtClean="0"/>
              <a:t>Email:	Luise.Lohrmann@Zollernalbkreis.de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43815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7" y="17325"/>
            <a:ext cx="6419323" cy="512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lbl230a\AppData\Local\Temp\notes51E25C\~05331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931790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11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31" y="0"/>
            <a:ext cx="6197225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C:\Users\lbl230a\AppData\Local\Temp\notes51E25C\~05331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079973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30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4" y="15412"/>
            <a:ext cx="6236332" cy="512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C:\Users\lbl230a\AppData\Local\Temp\notes51E25C\~05331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51981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07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251520" y="4904809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683568" y="-20538"/>
            <a:ext cx="8316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dirty="0" smtClean="0">
                <a:solidFill>
                  <a:srgbClr val="FFC000"/>
                </a:solidFill>
              </a:rPr>
              <a:t>Vom Volksbegehren „Rettet die Bienen“  zum </a:t>
            </a:r>
            <a:r>
              <a:rPr lang="de-DE" dirty="0" err="1" smtClean="0">
                <a:solidFill>
                  <a:srgbClr val="FFC000"/>
                </a:solidFill>
              </a:rPr>
              <a:t>BioDiversitätsStärkungsGesetz</a:t>
            </a:r>
            <a:endParaRPr lang="de-DE" sz="1600" dirty="0">
              <a:solidFill>
                <a:srgbClr val="FFC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83568" y="692341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Das Volksbegehren „Rettet die Bienen“  wurde im Sommer 2019 für zulässig erklärt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Stimmsammlung 24. September 2019 bis 23. März 2020</a:t>
            </a:r>
            <a:endParaRPr lang="de-DE" sz="1600" dirty="0"/>
          </a:p>
        </p:txBody>
      </p:sp>
      <p:sp>
        <p:nvSpPr>
          <p:cNvPr id="3" name="Textfeld 2"/>
          <p:cNvSpPr txBox="1"/>
          <p:nvPr/>
        </p:nvSpPr>
        <p:spPr>
          <a:xfrm>
            <a:off x="698841" y="1340413"/>
            <a:ext cx="834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Notwendig mind. 10% der stimmberechtigten Bürger*innen </a:t>
            </a:r>
            <a:r>
              <a:rPr lang="de-DE" sz="1600" dirty="0" err="1" smtClean="0"/>
              <a:t>BaWü</a:t>
            </a:r>
            <a:r>
              <a:rPr lang="de-DE" sz="1600" dirty="0" smtClean="0"/>
              <a:t> (=800.000 Stimmen)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Erzielt wurden lediglich 0,2% (17.000 Stimmen) </a:t>
            </a:r>
            <a:endParaRPr lang="de-DE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1424006" y="1988485"/>
            <a:ext cx="6244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i="1" dirty="0" smtClean="0">
                <a:solidFill>
                  <a:srgbClr val="FFC000"/>
                </a:solidFill>
              </a:rPr>
              <a:t>???Was war passiert???</a:t>
            </a:r>
            <a:endParaRPr lang="de-DE" sz="4000" b="1" i="1" dirty="0">
              <a:solidFill>
                <a:srgbClr val="FFC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0" y="2881673"/>
            <a:ext cx="9219165" cy="206210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Landwirtschaft und Naturschutz sind aufeinander zugegangen</a:t>
            </a:r>
            <a:br>
              <a:rPr lang="de-DE" sz="1600" dirty="0" smtClean="0"/>
            </a:br>
            <a:r>
              <a:rPr lang="de-DE" sz="1600" dirty="0" smtClean="0">
                <a:sym typeface="Wingdings" panose="05000000000000000000" pitchFamily="2" charset="2"/>
              </a:rPr>
              <a:t> </a:t>
            </a:r>
            <a:r>
              <a:rPr lang="de-DE" sz="1600" b="1" dirty="0" smtClean="0"/>
              <a:t>Dialogprozess</a:t>
            </a:r>
            <a:r>
              <a:rPr lang="de-DE" sz="1600" dirty="0" smtClean="0"/>
              <a:t> zw. Landnutzer- , Naturschutzverbänden, Unterstützern des Volksbegehrens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auf Landesebene wurde ein Kompromiss erzielt</a:t>
            </a:r>
            <a:br>
              <a:rPr lang="de-DE" sz="1600" dirty="0" smtClean="0"/>
            </a:br>
            <a:r>
              <a:rPr lang="de-DE" sz="1600" dirty="0" smtClean="0">
                <a:sym typeface="Wingdings" panose="05000000000000000000" pitchFamily="2" charset="2"/>
              </a:rPr>
              <a:t> „</a:t>
            </a:r>
            <a:r>
              <a:rPr lang="de-DE" sz="1600" b="1" dirty="0" smtClean="0">
                <a:sym typeface="Wingdings" panose="05000000000000000000" pitchFamily="2" charset="2"/>
              </a:rPr>
              <a:t>Eckpunktepapier</a:t>
            </a:r>
            <a:r>
              <a:rPr lang="de-DE" sz="1600" dirty="0" smtClean="0">
                <a:sym typeface="Wingdings" panose="05000000000000000000" pitchFamily="2" charset="2"/>
              </a:rPr>
              <a:t>“ der Landesregierung</a:t>
            </a:r>
            <a:endParaRPr lang="de-DE" sz="16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6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 smtClean="0"/>
              <a:t>Gesetzesänderungen </a:t>
            </a:r>
            <a:r>
              <a:rPr lang="de-DE" sz="1600" dirty="0"/>
              <a:t>(Biodiversitätsstärkungsgesetz</a:t>
            </a:r>
            <a:r>
              <a:rPr lang="de-DE" sz="1600" dirty="0" smtClean="0"/>
              <a:t>):</a:t>
            </a:r>
            <a:r>
              <a:rPr lang="de-DE" sz="1600" b="1" dirty="0" smtClean="0"/>
              <a:t/>
            </a:r>
            <a:br>
              <a:rPr lang="de-DE" sz="1600" b="1" dirty="0" smtClean="0"/>
            </a:br>
            <a:r>
              <a:rPr lang="de-DE" sz="1600" b="1" dirty="0" smtClean="0"/>
              <a:t>Landwirtschafts- und Landeskulturgesetz (</a:t>
            </a:r>
            <a:r>
              <a:rPr lang="de-DE" sz="1600" dirty="0" smtClean="0"/>
              <a:t>LLG) und </a:t>
            </a:r>
            <a:r>
              <a:rPr lang="de-DE" sz="1600" b="1" dirty="0" smtClean="0"/>
              <a:t>Naturschutzgesetz</a:t>
            </a:r>
            <a:r>
              <a:rPr lang="de-DE" sz="1600" dirty="0" smtClean="0"/>
              <a:t> (NatSchG)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20494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942975" y="132874"/>
            <a:ext cx="7258050" cy="4877753"/>
            <a:chOff x="942975" y="132874"/>
            <a:chExt cx="7258050" cy="487775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975" y="132874"/>
              <a:ext cx="7258050" cy="4877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Abgerundetes Rechteck 3"/>
            <p:cNvSpPr/>
            <p:nvPr/>
          </p:nvSpPr>
          <p:spPr>
            <a:xfrm>
              <a:off x="1259632" y="4515966"/>
              <a:ext cx="6552728" cy="494661"/>
            </a:xfrm>
            <a:prstGeom prst="roundRect">
              <a:avLst/>
            </a:prstGeom>
            <a:solidFill>
              <a:srgbClr val="FF0000">
                <a:alpha val="3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Rechteck 2"/>
          <p:cNvSpPr/>
          <p:nvPr/>
        </p:nvSpPr>
        <p:spPr>
          <a:xfrm>
            <a:off x="683568" y="-20538"/>
            <a:ext cx="8316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dirty="0" smtClean="0">
                <a:solidFill>
                  <a:srgbClr val="FFC000"/>
                </a:solidFill>
              </a:rPr>
              <a:t>Vom Volksbegehren „Rettet die Bienen“  zum </a:t>
            </a:r>
            <a:r>
              <a:rPr lang="de-DE" dirty="0" err="1" smtClean="0">
                <a:solidFill>
                  <a:srgbClr val="FFC000"/>
                </a:solidFill>
              </a:rPr>
              <a:t>BioDiversitätsStärkungsGesetz</a:t>
            </a:r>
            <a:endParaRPr lang="de-DE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9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9392"/>
            <a:ext cx="5876925" cy="496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/>
          <a:stretch/>
        </p:blipFill>
        <p:spPr bwMode="auto">
          <a:xfrm>
            <a:off x="2408566" y="1347614"/>
            <a:ext cx="6027081" cy="367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683568" y="-20538"/>
            <a:ext cx="8316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dirty="0" smtClean="0">
                <a:solidFill>
                  <a:srgbClr val="FFC000"/>
                </a:solidFill>
              </a:rPr>
              <a:t>Vom Volksbegehren „Rettet die Bienen“  zum </a:t>
            </a:r>
            <a:r>
              <a:rPr lang="de-DE" dirty="0" err="1" smtClean="0">
                <a:solidFill>
                  <a:srgbClr val="FFC000"/>
                </a:solidFill>
              </a:rPr>
              <a:t>BioDiversitätsStärkungsGesetz</a:t>
            </a:r>
            <a:endParaRPr lang="de-DE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7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9" r="5402"/>
          <a:stretch/>
        </p:blipFill>
        <p:spPr bwMode="auto">
          <a:xfrm>
            <a:off x="395536" y="987574"/>
            <a:ext cx="3593805" cy="210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456" y="2571750"/>
            <a:ext cx="6608217" cy="224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"/>
          <a:stretch/>
        </p:blipFill>
        <p:spPr bwMode="auto">
          <a:xfrm>
            <a:off x="3124250" y="555526"/>
            <a:ext cx="6019750" cy="218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683568" y="-20538"/>
            <a:ext cx="8316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dirty="0" smtClean="0">
                <a:solidFill>
                  <a:srgbClr val="FFC000"/>
                </a:solidFill>
              </a:rPr>
              <a:t>Vom Volksbegehren „Rettet die Bienen“  zum </a:t>
            </a:r>
            <a:r>
              <a:rPr lang="de-DE" dirty="0" err="1" smtClean="0">
                <a:solidFill>
                  <a:srgbClr val="FFC000"/>
                </a:solidFill>
              </a:rPr>
              <a:t>BioDiversitätsStärkungsGesetz</a:t>
            </a:r>
            <a:endParaRPr lang="de-DE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1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werPoint">
  <a:themeElements>
    <a:clrScheme name="Prä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ä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TotalTime>0</TotalTime>
  <Words>798</Words>
  <Application>Microsoft Office PowerPoint</Application>
  <PresentationFormat>Bildschirmpräsentation (16:9)</PresentationFormat>
  <Paragraphs>114</Paragraphs>
  <Slides>29</Slides>
  <Notes>0</Notes>
  <HiddenSlides>3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0" baseType="lpstr">
      <vt:lpstr>PowerPoint</vt:lpstr>
      <vt:lpstr>Umsetzung Biodiversitätsstärkungsgesetz: Pflanzschutzmittel-Verbot in Naturschutzgebieten  Informationsveranstaltung der Unteren Landwirtschaftsbehörde und der Unteren Naturschutzbehörde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Pestidizverbot in Naturschutzgebieten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Landratsamt Zollernalbkreis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Pestidizverbot in Naturschutzgebieten</dc:title>
  <dc:creator>Lohrmann, Luise</dc:creator>
  <cp:lastModifiedBy>Kleen, Jana Dr.</cp:lastModifiedBy>
  <cp:revision>28</cp:revision>
  <dcterms:created xsi:type="dcterms:W3CDTF">2021-04-15T08:49:11Z</dcterms:created>
  <dcterms:modified xsi:type="dcterms:W3CDTF">2021-04-23T10:27:58Z</dcterms:modified>
</cp:coreProperties>
</file>